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3" r:id="rId6"/>
    <p:sldId id="275" r:id="rId7"/>
    <p:sldId id="278" r:id="rId8"/>
    <p:sldId id="263" r:id="rId9"/>
    <p:sldId id="268" r:id="rId10"/>
    <p:sldId id="269" r:id="rId11"/>
    <p:sldId id="261" r:id="rId12"/>
    <p:sldId id="264" r:id="rId13"/>
    <p:sldId id="265" r:id="rId14"/>
    <p:sldId id="283" r:id="rId15"/>
  </p:sldIdLst>
  <p:sldSz cx="18288000" cy="10287000"/>
  <p:notesSz cx="6858000" cy="9144000"/>
  <p:embeddedFontLst>
    <p:embeddedFont>
      <p:font typeface="Pretendard Bold" panose="020B0600000101010101" charset="-127"/>
      <p:bold r:id="rId17"/>
    </p:embeddedFont>
    <p:embeddedFont>
      <p:font typeface="Pretendard Medium" panose="020B0600000101010101" charset="-127"/>
      <p:bold r:id="rId18"/>
    </p:embeddedFont>
    <p:embeddedFont>
      <p:font typeface="Pretendard Regular" panose="020B0600000101010101" charset="-127"/>
      <p:regular r:id="rId19"/>
    </p:embeddedFont>
    <p:embeddedFont>
      <p:font typeface="Pretendard SemiBold" panose="020B0600000101010101" charset="-127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22" autoAdjust="0"/>
  </p:normalViewPr>
  <p:slideViewPr>
    <p:cSldViewPr>
      <p:cViewPr varScale="1">
        <p:scale>
          <a:sx n="72" d="100"/>
          <a:sy n="72" d="100"/>
        </p:scale>
        <p:origin x="66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1615D-9289-424F-A535-C5230C583C34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32ECE-8725-4756-B528-FE15C947D1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3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632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DDA05-68A1-D012-AB6E-CE22CB6C4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FD7937-4B92-D42C-A5A4-213BCF485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D8EF1A-C2CF-0913-443A-8C86FD595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020102-5951-EB65-8F56-FF01FEF433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30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4600" y="3302000"/>
            <a:ext cx="15671800" cy="297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 dirty="0" err="1">
                <a:solidFill>
                  <a:srgbClr val="0063BA"/>
                </a:solidFill>
                <a:ea typeface="Pretendard Bold"/>
              </a:rPr>
              <a:t>동서울대학교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학사관리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시스템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개선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프로젝트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20800" y="6515100"/>
            <a:ext cx="15506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Pretendard Regular"/>
              </a:rPr>
              <a:t>기존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학사관리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Regular"/>
              </a:rPr>
              <a:t>시스템보다 </a:t>
            </a:r>
            <a:r>
              <a:rPr lang="ko-KR" altLang="en-US" sz="2500" b="0" i="0" u="none" strike="noStrike" dirty="0" err="1">
                <a:solidFill>
                  <a:srgbClr val="000000"/>
                </a:solidFill>
                <a:latin typeface="Pretendard Regular"/>
              </a:rPr>
              <a:t>향샹된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Regular"/>
              </a:rPr>
              <a:t> 학사관리 시스템 구현</a:t>
            </a:r>
            <a:endParaRPr lang="ko-KR" sz="25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314700" cy="3175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1"/>
            <a:ext cx="14973300" cy="31750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1" y="1206500"/>
            <a:ext cx="14300201" cy="1270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1" y="9258300"/>
            <a:ext cx="14300201" cy="1270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1" y="1244602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0063BA"/>
                </a:solidFill>
                <a:ea typeface="Pretendard Bold"/>
              </a:rPr>
              <a:t>개발환경</a:t>
            </a:r>
            <a:endParaRPr lang="en-US" altLang="ko-KR" sz="4200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0600" y="2052247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2801" dirty="0">
                <a:solidFill>
                  <a:srgbClr val="0063BA"/>
                </a:solidFill>
                <a:latin typeface="Pretendard SemiBold"/>
              </a:rPr>
              <a:t>NEXT.JS </a:t>
            </a:r>
            <a:r>
              <a:rPr lang="ko-KR" altLang="en-US" sz="2801" b="1" dirty="0">
                <a:solidFill>
                  <a:srgbClr val="0063BA"/>
                </a:solidFill>
                <a:latin typeface="Pretendard SemiBold"/>
              </a:rPr>
              <a:t>선정이유</a:t>
            </a:r>
            <a:endParaRPr lang="en-US" sz="2801" b="1" dirty="0">
              <a:solidFill>
                <a:srgbClr val="0063BA"/>
              </a:solidFill>
              <a:latin typeface="Pretendard Semi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DC24759-4318-3862-9B86-2471CDB26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914" y="2685592"/>
            <a:ext cx="5452974" cy="38034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3CC7B4C-343D-8F06-0388-6886F771D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888" y="3312013"/>
            <a:ext cx="7883372" cy="257817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3F88371-9FC3-8943-A017-952854DD978E}"/>
              </a:ext>
            </a:extLst>
          </p:cNvPr>
          <p:cNvCxnSpPr>
            <a:cxnSpLocks/>
          </p:cNvCxnSpPr>
          <p:nvPr/>
        </p:nvCxnSpPr>
        <p:spPr>
          <a:xfrm>
            <a:off x="8814950" y="1206500"/>
            <a:ext cx="0" cy="80645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2">
            <a:extLst>
              <a:ext uri="{FF2B5EF4-FFF2-40B4-BE49-F238E27FC236}">
                <a16:creationId xmlns:a16="http://schemas.microsoft.com/office/drawing/2014/main" id="{D5A976C1-A14D-24C3-5436-EA519F61E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2" y="6177506"/>
            <a:ext cx="6824133" cy="2934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장점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867" b="1" dirty="0">
                <a:latin typeface="Pretendard Regular" panose="020B0600000101010101" charset="-127"/>
                <a:ea typeface="Pretendard Regular" panose="020B0600000101010101" charset="-127"/>
              </a:rPr>
              <a:t>  React,Node.js 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기반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867" b="1" dirty="0"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1867" b="1" dirty="0" err="1">
                <a:latin typeface="Pretendard Regular" panose="020B0600000101010101" charset="-127"/>
                <a:ea typeface="Pretendard Regular" panose="020B0600000101010101" charset="-127"/>
              </a:rPr>
              <a:t>프론트엔드와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867" b="1" dirty="0" err="1"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 모두 자바 스크립트로 </a:t>
            </a:r>
            <a:r>
              <a:rPr lang="ko-KR" altLang="en-US" sz="1867" b="1" dirty="0" err="1">
                <a:latin typeface="Pretendard Regular" panose="020B0600000101010101" charset="-127"/>
                <a:ea typeface="Pretendard Regular" panose="020B0600000101010101" charset="-127"/>
              </a:rPr>
              <a:t>일치성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867" b="1" dirty="0">
                <a:latin typeface="Pretendard Regular" panose="020B0600000101010101" charset="-127"/>
                <a:ea typeface="Pretendard Regular" panose="020B0600000101010101" charset="-127"/>
              </a:rPr>
              <a:t>  SSR(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서버사이드 렌더링</a:t>
            </a:r>
            <a:r>
              <a:rPr lang="en-US" altLang="ko-KR" sz="1867" b="1" dirty="0"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및 </a:t>
            </a:r>
            <a:r>
              <a:rPr lang="en-US" altLang="ko-KR" sz="1867" b="1" dirty="0">
                <a:latin typeface="Pretendard Regular" panose="020B0600000101010101" charset="-127"/>
                <a:ea typeface="Pretendard Regular" panose="020B0600000101010101" charset="-127"/>
              </a:rPr>
              <a:t>SSG(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정적 사이트 생성</a:t>
            </a:r>
            <a:r>
              <a:rPr lang="en-US" altLang="ko-KR" sz="1867" b="1" dirty="0"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기본 지원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1867" b="1" dirty="0" err="1">
                <a:latin typeface="Pretendard Regular" panose="020B0600000101010101" charset="-127"/>
                <a:ea typeface="Pretendard Regular" panose="020B0600000101010101" charset="-127"/>
              </a:rPr>
              <a:t>프론트엔드에서의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 컴포넌트 재사용성 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단점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867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1867" b="1" dirty="0">
                <a:latin typeface="Pretendard Regular" panose="020B0600000101010101" charset="-127"/>
                <a:ea typeface="Pretendard Regular" panose="020B0600000101010101" charset="-127"/>
              </a:rPr>
              <a:t>Node.js 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기반 서버에 대한 이해 필요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867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비동기 작업 및 스케줄러 등 </a:t>
            </a:r>
            <a:r>
              <a:rPr lang="ko-KR" altLang="en-US" sz="1867" b="1" dirty="0" err="1"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 고급 기능 제한 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C97A048F-7BA9-9A91-B876-98182F157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300" y="6575469"/>
            <a:ext cx="6824133" cy="2544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장점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 객체 지향적 설계와 개발 용이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 개발언어인 자바 숙련도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867" b="1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업계표준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단점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867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과도한 설정과 복잡성으로 인한 많은 학습기간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867" b="1" dirty="0">
                <a:latin typeface="Pretendard Regular" panose="020B0600000101010101" charset="-127"/>
                <a:ea typeface="Pretendard Regular" panose="020B0600000101010101" charset="-127"/>
              </a:rPr>
              <a:t> 상대적으로 느린 런타임</a:t>
            </a:r>
            <a:endParaRPr lang="en-US" altLang="ko-KR" sz="1867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latin typeface="Arial" panose="020B0604020202020204" pitchFamily="34" charset="0"/>
              </a:rPr>
              <a:t>  </a:t>
            </a:r>
            <a:endParaRPr lang="ko-KR" altLang="ko-KR" sz="12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744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메인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인터페이스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프로토타입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AA1B70-789A-CB3E-CFF7-BB95F6A49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15" y="2108200"/>
            <a:ext cx="15403170" cy="752075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일정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마일스톤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098800"/>
            <a:ext cx="4064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100" y="2311400"/>
            <a:ext cx="4051300" cy="787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283700" y="3467100"/>
            <a:ext cx="4114800" cy="226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인터페이스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요구사항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요구사항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 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요구사항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-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클래스 설계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3098800"/>
            <a:ext cx="4064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4488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5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600" y="2311400"/>
            <a:ext cx="4051300" cy="787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6652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베이스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자바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스크립트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-next.js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3098800"/>
            <a:ext cx="40640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830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6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2311400"/>
            <a:ext cx="4051300" cy="787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9022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전채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계획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조율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-wbs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차트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3098800"/>
            <a:ext cx="40513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067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4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2311400"/>
            <a:ext cx="40640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311400"/>
            <a:ext cx="40640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2311400"/>
            <a:ext cx="4064000" cy="1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2311400"/>
            <a:ext cx="40640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6159500"/>
            <a:ext cx="4064000" cy="127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11400"/>
            <a:ext cx="4051300" cy="787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6" name="TextBox 26"/>
          <p:cNvSpPr txBox="1"/>
          <p:nvPr/>
        </p:nvSpPr>
        <p:spPr>
          <a:xfrm>
            <a:off x="508000" y="3467100"/>
            <a:ext cx="41148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주제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선택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731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3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146800"/>
            <a:ext cx="40640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6134100"/>
            <a:ext cx="4051300" cy="12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6159500"/>
            <a:ext cx="4064000" cy="127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7048500"/>
            <a:ext cx="4064000" cy="12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100" y="6261100"/>
            <a:ext cx="4051300" cy="787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9283700" y="74295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휴학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복학처리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개인정보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메신저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커뮤니티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7048500"/>
            <a:ext cx="4064000" cy="127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94488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9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3300" y="6261100"/>
            <a:ext cx="4051300" cy="7874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3665200" y="7429500"/>
            <a:ext cx="41148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시나리오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동적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실행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7048500"/>
            <a:ext cx="4064000" cy="127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38303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10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6261100"/>
            <a:ext cx="4051300" cy="7874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4902200" y="74295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수강신청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출결관리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성적관리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과제관리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7048500"/>
            <a:ext cx="4051300" cy="127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50673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8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6261100"/>
            <a:ext cx="4064000" cy="127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261100"/>
            <a:ext cx="4064000" cy="127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6261100"/>
            <a:ext cx="4064000" cy="127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6261100"/>
            <a:ext cx="4064000" cy="127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10109200"/>
            <a:ext cx="4064000" cy="127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6261100"/>
            <a:ext cx="4051300" cy="7874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3" name="TextBox 53"/>
          <p:cNvSpPr txBox="1"/>
          <p:nvPr/>
        </p:nvSpPr>
        <p:spPr>
          <a:xfrm>
            <a:off x="508000" y="7429500"/>
            <a:ext cx="41148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인터페이스 설계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-UI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설계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6731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7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096500"/>
            <a:ext cx="4064000" cy="127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10083800"/>
            <a:ext cx="4051300" cy="127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10109200"/>
            <a:ext cx="40640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0063BA"/>
                </a:solidFill>
                <a:ea typeface="Pretendard Bold"/>
              </a:rPr>
              <a:t>지금 현황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705100" y="3623495"/>
            <a:ext cx="14338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8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일정을</a:t>
            </a:r>
            <a:r>
              <a:rPr lang="en-US" sz="28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봤을</a:t>
            </a:r>
            <a:r>
              <a:rPr lang="en-US" sz="28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8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일정이</a:t>
            </a:r>
            <a:r>
              <a:rPr lang="en-US" sz="28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지연될</a:t>
            </a:r>
            <a:r>
              <a:rPr lang="en-US" sz="28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가능성이</a:t>
            </a:r>
            <a:r>
              <a:rPr lang="en-US" sz="28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높다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5100" y="5689453"/>
            <a:ext cx="14338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의도치</a:t>
            </a:r>
            <a:r>
              <a:rPr lang="en-US" sz="28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않은</a:t>
            </a:r>
            <a:r>
              <a:rPr lang="en-US" sz="28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일에</a:t>
            </a:r>
            <a:r>
              <a:rPr lang="en-US" sz="28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의해</a:t>
            </a:r>
            <a:r>
              <a:rPr lang="en-US" sz="28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일정이</a:t>
            </a:r>
            <a:r>
              <a:rPr lang="en-US" sz="28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지켜지지</a:t>
            </a:r>
            <a:r>
              <a:rPr lang="en-US" sz="28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않을</a:t>
            </a:r>
            <a:r>
              <a:rPr lang="en-US" sz="28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8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대비책이</a:t>
            </a:r>
            <a:r>
              <a:rPr lang="en-US" sz="28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Pretendard Regular"/>
              </a:rPr>
              <a:t>부족하다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16574A-E5C1-82E7-BFCD-22051C2A4E67}"/>
              </a:ext>
            </a:extLst>
          </p:cNvPr>
          <p:cNvSpPr txBox="1"/>
          <p:nvPr/>
        </p:nvSpPr>
        <p:spPr>
          <a:xfrm>
            <a:off x="1600200" y="2480067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Regular" panose="020B0600000101010101" charset="-127"/>
                <a:ea typeface="Pretendard Regular" panose="020B0600000101010101" charset="-127"/>
              </a:rPr>
              <a:t>현재 일정 상에 위험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CD59AA-0320-3FC2-FC9C-6E0112A27B4F}"/>
              </a:ext>
            </a:extLst>
          </p:cNvPr>
          <p:cNvSpPr txBox="1"/>
          <p:nvPr/>
        </p:nvSpPr>
        <p:spPr>
          <a:xfrm>
            <a:off x="2685222" y="4099554"/>
            <a:ext cx="8877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시험으로 인한 일정지연 가능성</a:t>
            </a:r>
            <a:endParaRPr lang="en-US" altLang="ko-KR" sz="20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로직 구성과 실제에 다름으로 인한 개발 지연</a:t>
            </a:r>
            <a:endParaRPr lang="en-US" altLang="ko-KR" sz="20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코드 충돌로 인한 개발지연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026D60-BDB4-CFF4-6FBB-AF4B5F1E484F}"/>
              </a:ext>
            </a:extLst>
          </p:cNvPr>
          <p:cNvSpPr txBox="1"/>
          <p:nvPr/>
        </p:nvSpPr>
        <p:spPr>
          <a:xfrm>
            <a:off x="2685222" y="6214779"/>
            <a:ext cx="7581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정지 주간 설정을 통한 일정 수정</a:t>
            </a:r>
            <a:endParaRPr lang="en-US" altLang="ko-KR" sz="20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저희 팀은 빠른 프로토타입 개발과 반복적인 피드백을 통해 문제 최소화</a:t>
            </a:r>
            <a:endParaRPr lang="en-US" altLang="ko-KR" sz="20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회의 통해 코드 분석 및 수정</a:t>
            </a:r>
            <a:endParaRPr lang="en-US" altLang="ko-KR" sz="20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2149-97E5-AA29-2A23-910999E1F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2AAF6D-7F31-9392-9C6F-36C5F6693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9AD411F-F0D5-FCF7-3A3A-80424351E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4A056C-B49A-08A2-C60B-D82ADD93C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22B934-A94A-CB76-974E-3D040A9CE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EF61E88D-7784-9B5C-ABE1-1108DDD036E5}"/>
              </a:ext>
            </a:extLst>
          </p:cNvPr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0063BA"/>
                </a:solidFill>
                <a:ea typeface="Pretendard Bold"/>
              </a:rPr>
              <a:t>질의 응답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3906B7-5579-E709-6FCD-5B8369E84750}"/>
              </a:ext>
            </a:extLst>
          </p:cNvPr>
          <p:cNvSpPr txBox="1"/>
          <p:nvPr/>
        </p:nvSpPr>
        <p:spPr>
          <a:xfrm>
            <a:off x="6477000" y="4076700"/>
            <a:ext cx="624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/>
              <a:t>질의 응답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C8462B-C7A2-6FCA-6117-5FACC5770A5B}"/>
              </a:ext>
            </a:extLst>
          </p:cNvPr>
          <p:cNvSpPr txBox="1"/>
          <p:nvPr/>
        </p:nvSpPr>
        <p:spPr>
          <a:xfrm>
            <a:off x="8229600" y="5406868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QNA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47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651000"/>
            <a:ext cx="1663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46200" y="8890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3700" y="1841500"/>
            <a:ext cx="2476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1.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 err="1">
                <a:solidFill>
                  <a:srgbClr val="0063BA"/>
                </a:solidFill>
                <a:ea typeface="Pretendard Bold"/>
              </a:rPr>
              <a:t>팀소개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57350" y="2508935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2.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주제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3700" y="317637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2800" dirty="0">
                <a:solidFill>
                  <a:srgbClr val="0063BA"/>
                </a:solidFill>
                <a:latin typeface="Pretendard Bold"/>
              </a:rPr>
              <a:t>3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sz="2800" b="0" i="0" u="none" strike="noStrike" dirty="0" err="1">
                <a:solidFill>
                  <a:srgbClr val="0063BA"/>
                </a:solidFill>
                <a:ea typeface="Pretendard Bold"/>
              </a:rPr>
              <a:t>유스케이스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다이어그</a:t>
            </a:r>
            <a:r>
              <a:rPr lang="ko-KR" altLang="en-US" sz="2800" b="0" i="0" u="none" strike="noStrike" dirty="0">
                <a:solidFill>
                  <a:srgbClr val="0063BA"/>
                </a:solidFill>
                <a:ea typeface="Pretendard Bold"/>
              </a:rPr>
              <a:t>램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63700" y="5178675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2800" dirty="0">
                <a:solidFill>
                  <a:srgbClr val="0063BA"/>
                </a:solidFill>
                <a:latin typeface="Pretendard Bold"/>
              </a:rPr>
              <a:t>6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통신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제어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설계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78750" y="5777721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57350" y="3843805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2800" dirty="0">
                <a:solidFill>
                  <a:srgbClr val="0063BA"/>
                </a:solidFill>
                <a:latin typeface="Pretendard Bold"/>
              </a:rPr>
              <a:t>4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altLang="en-US" sz="2800" b="1" i="0" u="none" strike="noStrike" dirty="0">
                <a:solidFill>
                  <a:srgbClr val="0063BA"/>
                </a:solidFill>
                <a:latin typeface="Pretendard Bold"/>
              </a:rPr>
              <a:t>개발 환경</a:t>
            </a:r>
            <a:endParaRPr lang="en-US" sz="28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63700" y="6513542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/>
            <a:r>
              <a:rPr lang="en-US" altLang="ko-KR" sz="2800" dirty="0">
                <a:solidFill>
                  <a:srgbClr val="0063BA"/>
                </a:solidFill>
                <a:latin typeface="Pretendard Bold"/>
              </a:rPr>
              <a:t>8. </a:t>
            </a:r>
            <a:r>
              <a:rPr lang="ko-KR" altLang="ko-KR" sz="2800" dirty="0">
                <a:solidFill>
                  <a:srgbClr val="0063BA"/>
                </a:solidFill>
                <a:ea typeface="Pretendard Bold"/>
              </a:rPr>
              <a:t>앞으로</a:t>
            </a:r>
            <a:r>
              <a:rPr lang="en-US" altLang="ko-KR" sz="2800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altLang="ko-KR" sz="2800" dirty="0">
                <a:solidFill>
                  <a:srgbClr val="0063BA"/>
                </a:solidFill>
                <a:ea typeface="Pretendard Bold"/>
              </a:rPr>
              <a:t>일정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257EB335-0DC4-DC74-1AD4-B4164A7548C5}"/>
              </a:ext>
            </a:extLst>
          </p:cNvPr>
          <p:cNvSpPr txBox="1"/>
          <p:nvPr/>
        </p:nvSpPr>
        <p:spPr>
          <a:xfrm>
            <a:off x="1663700" y="584611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2800" dirty="0">
                <a:solidFill>
                  <a:srgbClr val="0063BA"/>
                </a:solidFill>
                <a:latin typeface="Pretendard Bold"/>
              </a:rPr>
              <a:t>7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altLang="en-US" sz="2800" dirty="0">
                <a:solidFill>
                  <a:srgbClr val="0063BA"/>
                </a:solidFill>
                <a:latin typeface="Pretendard Bold"/>
                <a:ea typeface="Pretendard Bold"/>
              </a:rPr>
              <a:t>성능 요구사항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A135C84B-586E-B9C6-3700-67D0144BAC24}"/>
              </a:ext>
            </a:extLst>
          </p:cNvPr>
          <p:cNvSpPr txBox="1"/>
          <p:nvPr/>
        </p:nvSpPr>
        <p:spPr>
          <a:xfrm>
            <a:off x="1663700" y="451124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5. </a:t>
            </a:r>
            <a:r>
              <a:rPr lang="ko-KR" altLang="en-US" sz="2800" b="1" i="0" u="none" strike="noStrike" dirty="0">
                <a:solidFill>
                  <a:srgbClr val="0063BA"/>
                </a:solidFill>
                <a:latin typeface="Pretendard Bold"/>
              </a:rPr>
              <a:t>클래스 설계</a:t>
            </a:r>
            <a:endParaRPr lang="ko-KR" sz="2800" b="1" i="0" u="none" strike="noStrike" dirty="0">
              <a:solidFill>
                <a:srgbClr val="0063BA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89300" y="31623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백엔드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팀장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DB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59100" y="23368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김명훈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(2306008)</a:t>
            </a:r>
            <a:r>
              <a:rPr lang="en-US" sz="2500" dirty="0">
                <a:solidFill>
                  <a:srgbClr val="0063BA"/>
                </a:solidFill>
                <a:latin typeface="Pretendard SemiBold"/>
              </a:rPr>
              <a:t>(</a:t>
            </a:r>
            <a:r>
              <a:rPr lang="ko-KR" altLang="en-US" sz="2500" b="1" dirty="0">
                <a:solidFill>
                  <a:srgbClr val="0063BA"/>
                </a:solidFill>
                <a:latin typeface="Pretendard SemiBold"/>
              </a:rPr>
              <a:t>조장</a:t>
            </a:r>
            <a:r>
              <a:rPr lang="en-US" sz="2500" dirty="0">
                <a:solidFill>
                  <a:srgbClr val="0063BA"/>
                </a:solidFill>
                <a:latin typeface="Pretendard SemiBold"/>
              </a:rPr>
              <a:t>)</a:t>
            </a:r>
            <a:endParaRPr lang="en-US" sz="2500" b="0" i="0" u="none" strike="noStrike" dirty="0">
              <a:solidFill>
                <a:srgbClr val="0063BA"/>
              </a:solidFill>
              <a:latin typeface="Pretendard Semi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933700" y="45593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김수혁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(2306007)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9300" y="52197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프론트엔드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시나리오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933700" y="1244600"/>
            <a:ext cx="2730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59100" y="67818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김태연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(2106117)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14700" y="74422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디자인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인터페이스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디자인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13200" y="40386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첫번째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기능들이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어디에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위치해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있는지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찾는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것이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어렵다는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문제점이다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사항을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14700" y="32766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첫번째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14700" y="59309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두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번째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13200" y="66929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부재로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학생들이나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교수들이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에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소통할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창고인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굉장히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빈약하다는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문제점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사항을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개선한다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주제소개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3300" y="2311400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해당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프로젝트는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기존의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학사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시스템에서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발생하는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문제점들을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개선하여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새로운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학사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시스템을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개발하는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팀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 dirty="0">
                <a:solidFill>
                  <a:srgbClr val="0063BA"/>
                </a:solidFill>
                <a:ea typeface="Pretendard SemiBold"/>
              </a:rPr>
              <a:t>프로젝트이다</a:t>
            </a:r>
            <a:r>
              <a:rPr lang="en-US" sz="2500" b="0" i="0" u="none" strike="noStrike" dirty="0">
                <a:solidFill>
                  <a:srgbClr val="0063BA"/>
                </a:solidFill>
                <a:latin typeface="Pretendard Semi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22800" y="4826000"/>
            <a:ext cx="143383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기능들은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포털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중앙에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배치하여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중앙에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없는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기능들은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검색기능을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24400" y="74803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단체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업로드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갖춘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개발한다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포털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배치하여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자주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접하게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되어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빈도가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증가할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것으로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기대한다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A6217-1C4D-4B4F-60DD-899DC3477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524F3F-CB88-4D74-7F19-C4D8289B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5D16FF5-A54A-0E67-E8C5-4B668699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0E5FC41-6D92-5FDD-62F9-2B3C8357B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F8473E1-A60F-1B43-D060-AD2F2B865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076D71F-6467-791E-2440-8C7F22097A9A}"/>
              </a:ext>
            </a:extLst>
          </p:cNvPr>
          <p:cNvSpPr txBox="1"/>
          <p:nvPr/>
        </p:nvSpPr>
        <p:spPr>
          <a:xfrm>
            <a:off x="698500" y="1244600"/>
            <a:ext cx="5994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유스케이프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다이어그램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6C948E-7E46-AEF8-A7D3-185C46FE49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019300"/>
            <a:ext cx="13232072" cy="739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04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4C796-2002-2A75-6F2B-D070A12D3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D28A011-8E63-AE8B-3BC8-8646DF88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3349040-89C9-D236-3B0B-7456363E1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EF88ECD-711A-44BA-0059-16B4F2605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61AB087-1006-6AA9-816F-3F2C8FBD4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1F63B2DF-3537-4DFB-CD7D-E6F592631688}"/>
              </a:ext>
            </a:extLst>
          </p:cNvPr>
          <p:cNvSpPr txBox="1"/>
          <p:nvPr/>
        </p:nvSpPr>
        <p:spPr>
          <a:xfrm>
            <a:off x="698500" y="1244600"/>
            <a:ext cx="5994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유스케이프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다이어그램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EDE948-FAF9-B034-D0E3-E02EE4A0B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77548"/>
            <a:ext cx="11405247" cy="551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96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051D7-281B-3F7A-3BDC-29A7C818B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AA8DF8C6-9056-B277-8984-A44AE7D9F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964" y="1842956"/>
            <a:ext cx="11202963" cy="8087854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3F72B0D-1F92-0E07-6794-039E70C43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4C244FD-B5E5-32A7-7815-9000FA078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8D61B99-9CFB-C2CE-E346-AF30EB7E0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59BC497-6F01-F033-D798-760B081F7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F932779E-7393-9C8E-E02B-991EAE806750}"/>
              </a:ext>
            </a:extLst>
          </p:cNvPr>
          <p:cNvSpPr txBox="1"/>
          <p:nvPr/>
        </p:nvSpPr>
        <p:spPr>
          <a:xfrm>
            <a:off x="698500" y="1096036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클래스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D793034-87A8-1ACD-0FCC-449F1883FB6A}"/>
              </a:ext>
            </a:extLst>
          </p:cNvPr>
          <p:cNvGrpSpPr/>
          <p:nvPr/>
        </p:nvGrpSpPr>
        <p:grpSpPr>
          <a:xfrm>
            <a:off x="2824964" y="2011019"/>
            <a:ext cx="5404636" cy="2911556"/>
            <a:chOff x="698500" y="3390900"/>
            <a:chExt cx="1358900" cy="990600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4C40834-80CF-E4A1-D106-1402DB8B3B19}"/>
                </a:ext>
              </a:extLst>
            </p:cNvPr>
            <p:cNvCxnSpPr/>
            <p:nvPr/>
          </p:nvCxnSpPr>
          <p:spPr>
            <a:xfrm>
              <a:off x="698500" y="3390900"/>
              <a:ext cx="13589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DE6AE77-E1C8-ACE0-F505-BC52A3BE7E11}"/>
                </a:ext>
              </a:extLst>
            </p:cNvPr>
            <p:cNvCxnSpPr/>
            <p:nvPr/>
          </p:nvCxnSpPr>
          <p:spPr>
            <a:xfrm>
              <a:off x="2057400" y="3390900"/>
              <a:ext cx="0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FD6E0A7-5076-DA48-2109-AFCDBF63FD34}"/>
                </a:ext>
              </a:extLst>
            </p:cNvPr>
            <p:cNvCxnSpPr>
              <a:cxnSpLocks/>
            </p:cNvCxnSpPr>
            <p:nvPr/>
          </p:nvCxnSpPr>
          <p:spPr>
            <a:xfrm>
              <a:off x="698500" y="3390900"/>
              <a:ext cx="0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3E49B00-4821-D448-84AE-2B7E67A30E9F}"/>
                </a:ext>
              </a:extLst>
            </p:cNvPr>
            <p:cNvCxnSpPr/>
            <p:nvPr/>
          </p:nvCxnSpPr>
          <p:spPr>
            <a:xfrm flipH="1">
              <a:off x="698500" y="4381500"/>
              <a:ext cx="13589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769721A-92F3-10C8-9321-7FE3DD188ABC}"/>
              </a:ext>
            </a:extLst>
          </p:cNvPr>
          <p:cNvSpPr txBox="1"/>
          <p:nvPr/>
        </p:nvSpPr>
        <p:spPr>
          <a:xfrm>
            <a:off x="5535638" y="2021416"/>
            <a:ext cx="2400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Pretendard Regular" panose="020B0600000101010101" charset="-127"/>
                <a:ea typeface="Pretendard Regular" panose="020B0600000101010101" charset="-127"/>
              </a:rPr>
              <a:t>메신저 영역</a:t>
            </a:r>
            <a:endParaRPr lang="ko-KR" altLang="en-US" sz="20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5A23025-75EE-95B3-E961-EA067FEF83D8}"/>
              </a:ext>
            </a:extLst>
          </p:cNvPr>
          <p:cNvGrpSpPr/>
          <p:nvPr/>
        </p:nvGrpSpPr>
        <p:grpSpPr>
          <a:xfrm>
            <a:off x="9449733" y="1547819"/>
            <a:ext cx="5105396" cy="3193392"/>
            <a:chOff x="698500" y="3390900"/>
            <a:chExt cx="1358900" cy="99060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B78B275-5855-62B0-F6C2-C86E019ACC13}"/>
                </a:ext>
              </a:extLst>
            </p:cNvPr>
            <p:cNvCxnSpPr/>
            <p:nvPr/>
          </p:nvCxnSpPr>
          <p:spPr>
            <a:xfrm>
              <a:off x="698500" y="3390900"/>
              <a:ext cx="13589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4564740-B610-BEE0-6C0C-ECC54CB31E1E}"/>
                </a:ext>
              </a:extLst>
            </p:cNvPr>
            <p:cNvCxnSpPr/>
            <p:nvPr/>
          </p:nvCxnSpPr>
          <p:spPr>
            <a:xfrm>
              <a:off x="2057400" y="3390900"/>
              <a:ext cx="0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0C515446-0A5E-3150-7DAE-EDC0D13030BE}"/>
                </a:ext>
              </a:extLst>
            </p:cNvPr>
            <p:cNvCxnSpPr>
              <a:cxnSpLocks/>
            </p:cNvCxnSpPr>
            <p:nvPr/>
          </p:nvCxnSpPr>
          <p:spPr>
            <a:xfrm>
              <a:off x="698500" y="3390900"/>
              <a:ext cx="0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9EE231B-75E2-690C-89DE-5D9C52540DAE}"/>
                </a:ext>
              </a:extLst>
            </p:cNvPr>
            <p:cNvCxnSpPr/>
            <p:nvPr/>
          </p:nvCxnSpPr>
          <p:spPr>
            <a:xfrm flipH="1">
              <a:off x="698500" y="4381500"/>
              <a:ext cx="13589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02AC1C1-BAA0-09F3-1A85-651E83E39885}"/>
              </a:ext>
            </a:extLst>
          </p:cNvPr>
          <p:cNvSpPr txBox="1"/>
          <p:nvPr/>
        </p:nvSpPr>
        <p:spPr>
          <a:xfrm>
            <a:off x="12276819" y="1632812"/>
            <a:ext cx="2400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Regular" panose="020B0600000101010101" charset="-127"/>
                <a:ea typeface="Pretendard Regular" panose="020B0600000101010101" charset="-127"/>
              </a:rPr>
              <a:t>게시판 영역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56935DE-E5BC-AB87-6998-A4BA88E8FAC8}"/>
              </a:ext>
            </a:extLst>
          </p:cNvPr>
          <p:cNvGrpSpPr/>
          <p:nvPr/>
        </p:nvGrpSpPr>
        <p:grpSpPr>
          <a:xfrm>
            <a:off x="7755895" y="7233055"/>
            <a:ext cx="6921225" cy="2583867"/>
            <a:chOff x="698500" y="3390900"/>
            <a:chExt cx="1358900" cy="990600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1AC4CEA-063A-9573-3C5C-0DE404014A72}"/>
                </a:ext>
              </a:extLst>
            </p:cNvPr>
            <p:cNvCxnSpPr/>
            <p:nvPr/>
          </p:nvCxnSpPr>
          <p:spPr>
            <a:xfrm>
              <a:off x="698500" y="3390900"/>
              <a:ext cx="13589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DF51109-7AD7-9266-D0A4-22F18E4BFFD7}"/>
                </a:ext>
              </a:extLst>
            </p:cNvPr>
            <p:cNvCxnSpPr/>
            <p:nvPr/>
          </p:nvCxnSpPr>
          <p:spPr>
            <a:xfrm>
              <a:off x="2057400" y="3390900"/>
              <a:ext cx="0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5BC089A-5BA0-2138-D6C6-6705965228D1}"/>
                </a:ext>
              </a:extLst>
            </p:cNvPr>
            <p:cNvCxnSpPr>
              <a:cxnSpLocks/>
            </p:cNvCxnSpPr>
            <p:nvPr/>
          </p:nvCxnSpPr>
          <p:spPr>
            <a:xfrm>
              <a:off x="698500" y="3390900"/>
              <a:ext cx="0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6E38E2E-1315-8831-C6D7-DED3B645EBB1}"/>
                </a:ext>
              </a:extLst>
            </p:cNvPr>
            <p:cNvCxnSpPr/>
            <p:nvPr/>
          </p:nvCxnSpPr>
          <p:spPr>
            <a:xfrm flipH="1">
              <a:off x="698500" y="4381500"/>
              <a:ext cx="13589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5DE272B-83D0-8700-8A2F-D27F7E44513C}"/>
              </a:ext>
            </a:extLst>
          </p:cNvPr>
          <p:cNvSpPr txBox="1"/>
          <p:nvPr/>
        </p:nvSpPr>
        <p:spPr>
          <a:xfrm>
            <a:off x="3314700" y="7140063"/>
            <a:ext cx="228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수업 관리 영역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901EEDA-CFF5-FC2E-5FD8-7C80327423AD}"/>
              </a:ext>
            </a:extLst>
          </p:cNvPr>
          <p:cNvGrpSpPr/>
          <p:nvPr/>
        </p:nvGrpSpPr>
        <p:grpSpPr>
          <a:xfrm>
            <a:off x="3321049" y="7103488"/>
            <a:ext cx="4305299" cy="2993005"/>
            <a:chOff x="698500" y="3390900"/>
            <a:chExt cx="1358900" cy="990600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67043DE-27E3-CA9C-177C-B72596F89D6A}"/>
                </a:ext>
              </a:extLst>
            </p:cNvPr>
            <p:cNvCxnSpPr/>
            <p:nvPr/>
          </p:nvCxnSpPr>
          <p:spPr>
            <a:xfrm>
              <a:off x="698500" y="3390900"/>
              <a:ext cx="13589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8F37612-74A4-2B60-4E95-334AD5D53C6B}"/>
                </a:ext>
              </a:extLst>
            </p:cNvPr>
            <p:cNvCxnSpPr/>
            <p:nvPr/>
          </p:nvCxnSpPr>
          <p:spPr>
            <a:xfrm>
              <a:off x="2057400" y="3390900"/>
              <a:ext cx="0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6859C93-EBCB-C448-2D85-68EB7C334495}"/>
                </a:ext>
              </a:extLst>
            </p:cNvPr>
            <p:cNvCxnSpPr>
              <a:cxnSpLocks/>
            </p:cNvCxnSpPr>
            <p:nvPr/>
          </p:nvCxnSpPr>
          <p:spPr>
            <a:xfrm>
              <a:off x="698500" y="3390900"/>
              <a:ext cx="0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9B7CDE8-6FA3-D9F6-1F99-069CA38B94F4}"/>
                </a:ext>
              </a:extLst>
            </p:cNvPr>
            <p:cNvCxnSpPr/>
            <p:nvPr/>
          </p:nvCxnSpPr>
          <p:spPr>
            <a:xfrm flipH="1">
              <a:off x="698500" y="4381500"/>
              <a:ext cx="13589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36247B7-E736-50C8-E44F-0B1EA827F03D}"/>
              </a:ext>
            </a:extLst>
          </p:cNvPr>
          <p:cNvSpPr txBox="1"/>
          <p:nvPr/>
        </p:nvSpPr>
        <p:spPr>
          <a:xfrm>
            <a:off x="7818077" y="9080500"/>
            <a:ext cx="3263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Pretendard Regular" panose="020B0600000101010101" charset="-127"/>
                <a:ea typeface="Pretendard Regular" panose="020B0600000101010101" charset="-127"/>
              </a:rPr>
              <a:t>수강신청 영역</a:t>
            </a:r>
          </a:p>
        </p:txBody>
      </p:sp>
    </p:spTree>
    <p:extLst>
      <p:ext uri="{BB962C8B-B14F-4D97-AF65-F5344CB8AC3E}">
        <p14:creationId xmlns:p14="http://schemas.microsoft.com/office/powerpoint/2010/main" val="1035071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476500"/>
            <a:ext cx="14300200" cy="149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0" y="4051300"/>
            <a:ext cx="95250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endParaRPr lang="en-US" sz="28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en-US" sz="24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소프트웨어나 시스템이 주어진 시간 동안 오류 없이 정상적으로 동작되는 시간</a:t>
            </a:r>
            <a:br>
              <a:rPr lang="ko-KR" altLang="en-US" sz="2400" dirty="0"/>
            </a:br>
            <a:endParaRPr lang="en-US" sz="22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302000" y="46355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안정성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24511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39751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56642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128000" y="6079711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사용자가 시스템에 어떤 요청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입력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명령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클릭 등을 보냈을 때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시스템이 그 요청에 대한 첫 번째 응답을 돌려주기까지 걸리는 시간</a:t>
            </a:r>
            <a:br>
              <a:rPr lang="ko-KR" altLang="en-US" sz="2400" dirty="0"/>
            </a:br>
            <a:endParaRPr lang="en-US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302000" y="63119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반응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시간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7340600"/>
            <a:ext cx="143002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128000" y="7658100"/>
            <a:ext cx="103124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240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시스템이 문제 없이 처리할 수 있는 최대 동시 </a:t>
            </a:r>
            <a:r>
              <a:rPr lang="ko-KR" altLang="en-US" sz="2000" dirty="0" err="1">
                <a:latin typeface="Pretendard Regular" panose="020B0600000101010101" charset="-127"/>
                <a:ea typeface="Pretendard Regular" panose="020B0600000101010101" charset="-127"/>
              </a:rPr>
              <a:t>접속자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 수</a:t>
            </a:r>
            <a:endParaRPr lang="en-US" altLang="ko-KR" sz="240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302000" y="80010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000000"/>
                </a:solidFill>
                <a:latin typeface="Pretendard Medium"/>
                <a:ea typeface="Pretendard Medium"/>
              </a:rPr>
              <a:t>트래픽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수용</a:t>
            </a:r>
            <a:r>
              <a:rPr lang="ko-KR" altLang="en-US" sz="2400" b="0" i="0" u="none" strike="noStrike" dirty="0">
                <a:solidFill>
                  <a:srgbClr val="000000"/>
                </a:solidFill>
                <a:ea typeface="Pretendard Medium"/>
              </a:rPr>
              <a:t>도</a:t>
            </a:r>
            <a:endParaRPr lang="ko-KR" sz="24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042400"/>
            <a:ext cx="143002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성능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요구사항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8200" y="2971800"/>
            <a:ext cx="183896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어플리케이션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신뢰성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향</a:t>
            </a:r>
            <a:r>
              <a:rPr lang="ko-KR" altLang="en-US" sz="3100" b="0" i="0" u="none" strike="noStrike" dirty="0">
                <a:solidFill>
                  <a:srgbClr val="000000"/>
                </a:solidFill>
                <a:ea typeface="Pretendard Regular"/>
              </a:rPr>
              <a:t>상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 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918707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개발환경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03300" y="2103967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800" b="1" dirty="0">
                <a:solidFill>
                  <a:srgbClr val="0063BA"/>
                </a:solidFill>
                <a:latin typeface="Pretendard SemiBold"/>
              </a:rPr>
              <a:t>프레임 워크 및 </a:t>
            </a:r>
            <a:r>
              <a:rPr lang="en-US" altLang="ko-KR" sz="2800" b="1" dirty="0">
                <a:solidFill>
                  <a:srgbClr val="0063BA"/>
                </a:solidFill>
                <a:latin typeface="Pretendard SemiBold"/>
              </a:rPr>
              <a:t>DB</a:t>
            </a:r>
            <a:r>
              <a:rPr lang="ko-KR" altLang="en-US" sz="2800" b="1" dirty="0">
                <a:solidFill>
                  <a:srgbClr val="0063BA"/>
                </a:solidFill>
                <a:latin typeface="Pretendard SemiBold"/>
              </a:rPr>
              <a:t>선택</a:t>
            </a:r>
            <a:endParaRPr lang="en-US" sz="2800" b="1" i="0" u="none" strike="noStrike" dirty="0">
              <a:solidFill>
                <a:srgbClr val="0063BA"/>
              </a:solidFill>
              <a:latin typeface="Pretendard SemiBold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7AC1462B-966B-4C61-AFCA-331ACE690AE7}"/>
              </a:ext>
            </a:extLst>
          </p:cNvPr>
          <p:cNvSpPr txBox="1"/>
          <p:nvPr/>
        </p:nvSpPr>
        <p:spPr>
          <a:xfrm>
            <a:off x="3267529" y="2895527"/>
            <a:ext cx="14338300" cy="550407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ea typeface="Pretendard SemiBold"/>
              </a:rPr>
              <a:t>프레임워크 선정 중점 포인트</a:t>
            </a:r>
            <a:endParaRPr lang="ko-KR" altLang="en-US" sz="2800" b="0" i="0" u="none" strike="noStrike" dirty="0">
              <a:ea typeface="Pretendard SemiBold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3949700" y="5642319"/>
            <a:ext cx="14338300" cy="260200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16199"/>
              </a:lnSpc>
              <a:buAutoNum type="arabicPeriod"/>
            </a:pPr>
            <a:endParaRPr lang="en-US" altLang="ko-KR" sz="28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7AC1462B-966B-4C61-AFCA-331ACE690AE7}"/>
              </a:ext>
            </a:extLst>
          </p:cNvPr>
          <p:cNvSpPr txBox="1"/>
          <p:nvPr/>
        </p:nvSpPr>
        <p:spPr>
          <a:xfrm>
            <a:off x="3352800" y="5095372"/>
            <a:ext cx="14338300" cy="550407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ea typeface="Pretendard SemiBold"/>
              </a:rPr>
              <a:t>프레임 워크 </a:t>
            </a:r>
            <a:r>
              <a:rPr lang="ko-KR" altLang="en-US" sz="2800" b="0" i="0" u="none" strike="noStrike" dirty="0">
                <a:ea typeface="Pretendard SemiBold"/>
              </a:rPr>
              <a:t>후보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13200" y="5757164"/>
            <a:ext cx="14338300" cy="260200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2800" dirty="0">
                <a:ea typeface="Pretendard SemiBold"/>
              </a:rPr>
              <a:t>1. React.js+ JAVA SPRING</a:t>
            </a:r>
          </a:p>
          <a:p>
            <a:pPr lvl="0">
              <a:lnSpc>
                <a:spcPct val="116199"/>
              </a:lnSpc>
            </a:pPr>
            <a:r>
              <a:rPr lang="en-US" altLang="ko-KR" sz="2800" dirty="0">
                <a:ea typeface="Pretendard SemiBold"/>
              </a:rPr>
              <a:t>2. NEXT.JS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66895-CEAB-8995-8D8D-F9485CAF8B9B}"/>
              </a:ext>
            </a:extLst>
          </p:cNvPr>
          <p:cNvSpPr txBox="1"/>
          <p:nvPr/>
        </p:nvSpPr>
        <p:spPr>
          <a:xfrm>
            <a:off x="4013200" y="3513416"/>
            <a:ext cx="14338300" cy="260200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2800" b="1" dirty="0">
                <a:latin typeface="+mn-ea"/>
              </a:rPr>
              <a:t>1. </a:t>
            </a:r>
            <a:r>
              <a:rPr lang="ko-KR" altLang="ko-KR" sz="2400" b="1" dirty="0">
                <a:latin typeface="+mn-ea"/>
              </a:rPr>
              <a:t>실무에서 많이 사용되는 기술</a:t>
            </a:r>
            <a:r>
              <a:rPr lang="en-US" altLang="ko-KR" sz="2400" b="1" dirty="0">
                <a:latin typeface="+mn-ea"/>
              </a:rPr>
              <a:t> </a:t>
            </a:r>
            <a:endParaRPr lang="en-US" altLang="ko-KR" sz="3200" b="1" dirty="0">
              <a:latin typeface="+mn-ea"/>
            </a:endParaRPr>
          </a:p>
          <a:p>
            <a:pPr lvl="0">
              <a:lnSpc>
                <a:spcPct val="116199"/>
              </a:lnSpc>
            </a:pPr>
            <a:r>
              <a:rPr lang="en-US" altLang="ko-KR" sz="2400" b="1" dirty="0">
                <a:latin typeface="+mn-ea"/>
              </a:rPr>
              <a:t>2. </a:t>
            </a:r>
            <a:r>
              <a:rPr lang="ko-KR" altLang="en-US" sz="2400" b="1" dirty="0">
                <a:latin typeface="+mn-ea"/>
              </a:rPr>
              <a:t>기존에 배운 언어 기반</a:t>
            </a:r>
            <a:endParaRPr lang="en-US" altLang="ko-KR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2387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588</Words>
  <Application>Microsoft Office PowerPoint</Application>
  <PresentationFormat>사용자 지정</PresentationFormat>
  <Paragraphs>128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Calibri</vt:lpstr>
      <vt:lpstr>Pretendard Bold</vt:lpstr>
      <vt:lpstr>Pretendard Regular</vt:lpstr>
      <vt:lpstr>Pretendard Medium</vt:lpstr>
      <vt:lpstr>Pretendard SemiBold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A</cp:lastModifiedBy>
  <cp:revision>58</cp:revision>
  <dcterms:created xsi:type="dcterms:W3CDTF">2006-08-16T00:00:00Z</dcterms:created>
  <dcterms:modified xsi:type="dcterms:W3CDTF">2025-06-16T05:01:57Z</dcterms:modified>
</cp:coreProperties>
</file>